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6858000" cy="9144000" type="screen4x3"/>
  <p:notesSz cx="6797675" cy="9982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20" autoAdjust="0"/>
  </p:normalViewPr>
  <p:slideViewPr>
    <p:cSldViewPr>
      <p:cViewPr>
        <p:scale>
          <a:sx n="60" d="100"/>
          <a:sy n="60" d="100"/>
        </p:scale>
        <p:origin x="-1872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5CFA-59D3-40C7-855C-5F062C8019B3}" type="datetimeFigureOut">
              <a:rPr lang="en-GB" smtClean="0"/>
              <a:t>20/11/2017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1893-BE3A-4628-9E4D-E7911F1ECFC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637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5CFA-59D3-40C7-855C-5F062C8019B3}" type="datetimeFigureOut">
              <a:rPr lang="en-GB" smtClean="0"/>
              <a:t>20/11/2017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1893-BE3A-4628-9E4D-E7911F1ECFC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51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5CFA-59D3-40C7-855C-5F062C8019B3}" type="datetimeFigureOut">
              <a:rPr lang="en-GB" smtClean="0"/>
              <a:t>20/11/2017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1893-BE3A-4628-9E4D-E7911F1ECFC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182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5CFA-59D3-40C7-855C-5F062C8019B3}" type="datetimeFigureOut">
              <a:rPr lang="en-GB" smtClean="0"/>
              <a:t>20/11/2017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1893-BE3A-4628-9E4D-E7911F1ECFC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6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5CFA-59D3-40C7-855C-5F062C8019B3}" type="datetimeFigureOut">
              <a:rPr lang="en-GB" smtClean="0"/>
              <a:t>20/11/2017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1893-BE3A-4628-9E4D-E7911F1ECFC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1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5CFA-59D3-40C7-855C-5F062C8019B3}" type="datetimeFigureOut">
              <a:rPr lang="en-GB" smtClean="0"/>
              <a:t>20/11/2017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1893-BE3A-4628-9E4D-E7911F1ECFC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7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5CFA-59D3-40C7-855C-5F062C8019B3}" type="datetimeFigureOut">
              <a:rPr lang="en-GB" smtClean="0"/>
              <a:t>20/11/2017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1893-BE3A-4628-9E4D-E7911F1ECFC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80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5CFA-59D3-40C7-855C-5F062C8019B3}" type="datetimeFigureOut">
              <a:rPr lang="en-GB" smtClean="0"/>
              <a:t>20/11/2017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1893-BE3A-4628-9E4D-E7911F1ECFC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76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5CFA-59D3-40C7-855C-5F062C8019B3}" type="datetimeFigureOut">
              <a:rPr lang="en-GB" smtClean="0"/>
              <a:t>20/11/2017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1893-BE3A-4628-9E4D-E7911F1ECFC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470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5CFA-59D3-40C7-855C-5F062C8019B3}" type="datetimeFigureOut">
              <a:rPr lang="en-GB" smtClean="0"/>
              <a:t>20/11/2017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1893-BE3A-4628-9E4D-E7911F1ECFC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779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5CFA-59D3-40C7-855C-5F062C8019B3}" type="datetimeFigureOut">
              <a:rPr lang="en-GB" smtClean="0"/>
              <a:t>20/11/2017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1893-BE3A-4628-9E4D-E7911F1ECFC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96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D5CFA-59D3-40C7-855C-5F062C8019B3}" type="datetimeFigureOut">
              <a:rPr lang="en-GB" smtClean="0"/>
              <a:t>20/11/2017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21893-BE3A-4628-9E4D-E7911F1ECFC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28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jpeg"/><Relationship Id="rId2" Type="http://schemas.openxmlformats.org/officeDocument/2006/relationships/hyperlink" Target="http://www.google.co.uk/url?sa=i&amp;rct=j&amp;q=cartoon+eyes&amp;source=images&amp;cd=&amp;cad=rja&amp;uact=8&amp;ved=0CAcQjRw&amp;url=http://www.clipartpanda.com/categories/cartoon-eyes&amp;ei=mqhAVZW5CojOaK6LgeAD&amp;bvm=bv.91665533,d.d2s&amp;psig=AFQjCNFY5HB5aYB0ekWbxCQlI6Alq-m0KA&amp;ust=143038722521632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cartoon+rsi&amp;source=images&amp;cd=&amp;cad=rja&amp;uact=8&amp;ved=0CAcQjRw&amp;url=https://www.cartoonstock.com/directory/r/repetitive_strain_injury.asp&amp;ei=dapAVZ3uMMbvUsaMgdAM&amp;bvm=bv.91665533,d.d2s&amp;psig=AFQjCNHKwEE9oMfr-N-Dv5PScmIEJeCTXw&amp;ust=1430387700492840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www.google.co.uk/url?sa=i&amp;rct=j&amp;q=cartoon+sitting+slouched&amp;source=images&amp;cd=&amp;cad=rja&amp;uact=8&amp;ved=0CAcQjRw&amp;url=http://chandlerpt.net/category/core-concepts/&amp;ei=zKlAVcu5OdfdasK6gfgP&amp;bvm=bv.91665533,d.d2s&amp;psig=AFQjCNEAMBApJAwoo7VniuE85gJHzJzpNg&amp;ust=143038752513647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80" y="1115616"/>
            <a:ext cx="5829300" cy="1960033"/>
          </a:xfrm>
        </p:spPr>
        <p:txBody>
          <a:bodyPr>
            <a:noAutofit/>
          </a:bodyPr>
          <a:lstStyle/>
          <a:p>
            <a:r>
              <a:rPr lang="en-GB" sz="8000" dirty="0" smtClean="0">
                <a:latin typeface="Candy Square BTN Striped" panose="020B0704010102040306" pitchFamily="34" charset="0"/>
              </a:rPr>
              <a:t>Creative iMedia</a:t>
            </a:r>
            <a:endParaRPr lang="en-GB" sz="8000" dirty="0">
              <a:latin typeface="Candy Square BTN Striped" panose="020B070401010204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0728" y="5549032"/>
            <a:ext cx="4800600" cy="86409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>
                <a:solidFill>
                  <a:schemeClr val="tx1"/>
                </a:solidFill>
                <a:latin typeface="Elementary SF" pitchFamily="2" charset="0"/>
              </a:rPr>
              <a:t>Revision Booklet</a:t>
            </a:r>
            <a:endParaRPr lang="en-GB" sz="4800" dirty="0">
              <a:solidFill>
                <a:schemeClr val="tx1"/>
              </a:solidFill>
              <a:latin typeface="Elementary SF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33128" y="3212232"/>
            <a:ext cx="4800600" cy="233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 smtClean="0">
                <a:latin typeface="Elementary SF" pitchFamily="2" charset="0"/>
              </a:rPr>
              <a:t>R081: Pre-production skills</a:t>
            </a:r>
            <a:endParaRPr lang="en-GB" sz="4800" dirty="0">
              <a:latin typeface="Elementary SF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4664" y="395536"/>
            <a:ext cx="5976664" cy="8280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7812360"/>
            <a:ext cx="1720902" cy="7477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52" y="7652281"/>
            <a:ext cx="1436576" cy="8939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05" y="7515115"/>
            <a:ext cx="1104599" cy="10311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409020"/>
            <a:ext cx="1297216" cy="2680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16" y="377507"/>
            <a:ext cx="1133120" cy="2705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433" y="421882"/>
            <a:ext cx="1171647" cy="2552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994" y="323528"/>
            <a:ext cx="826190" cy="3653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53" y="409021"/>
            <a:ext cx="1079375" cy="268066"/>
          </a:xfrm>
          <a:prstGeom prst="rect">
            <a:avLst/>
          </a:prstGeom>
        </p:spPr>
      </p:pic>
      <p:pic>
        <p:nvPicPr>
          <p:cNvPr id="3074" name="Picture 2" descr="C:\Users\r.allan\AppData\Local\Microsoft\Windows\Temporary Internet Files\Content.IE5\4CRFXHDY\OCR[1].JPG"/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803" y="827584"/>
            <a:ext cx="16192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67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934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5400" dirty="0">
                <a:latin typeface="Candy Square BTN Striped" panose="020B0704010102040306" pitchFamily="34" charset="0"/>
              </a:rPr>
              <a:t>Hardware and </a:t>
            </a:r>
            <a:r>
              <a:rPr lang="en-GB" sz="5400" dirty="0" smtClean="0">
                <a:latin typeface="Candy Square BTN Striped" panose="020B0704010102040306" pitchFamily="34" charset="0"/>
              </a:rPr>
              <a:t>Software</a:t>
            </a:r>
            <a:endParaRPr lang="en-GB" sz="5400" dirty="0">
              <a:latin typeface="Candy Square BTN Striped" panose="020B0704010102040306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430169"/>
              </p:ext>
            </p:extLst>
          </p:nvPr>
        </p:nvGraphicFramePr>
        <p:xfrm>
          <a:off x="332656" y="1547664"/>
          <a:ext cx="6264696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348"/>
                <a:gridCol w="3132348"/>
              </a:tblGrid>
              <a:tr h="36196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Hardware</a:t>
                      </a:r>
                      <a:endParaRPr lang="en-GB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Software </a:t>
                      </a:r>
                      <a:endParaRPr lang="en-GB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60269"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The devices and equipment that could used to create or</a:t>
                      </a:r>
                      <a:r>
                        <a:rPr lang="en-GB" i="1" baseline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 digitise pre-production documents</a:t>
                      </a:r>
                      <a:endParaRPr lang="en-GB" i="1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Types of applications installed on a device that could used to create or</a:t>
                      </a:r>
                      <a:r>
                        <a:rPr lang="en-GB" i="1" baseline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 digitise pre-production documents</a:t>
                      </a:r>
                      <a:endParaRPr lang="en-GB" i="1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230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Computer system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Keyboard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Mouse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Graphics tablet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Microphone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Speakers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Monitor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Camera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Scanner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Pens/pencil/paper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Microsoft Office Publisher – 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used to create a mood board, storyboard, visualisation diagram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MO Word – 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used to create a script, storyboard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MO PowerPoint – 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used to create a mood board, visualisation diagram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Web browser (IE, Chrome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Dedicated software – mind map, Dreamweaver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aseline="0" dirty="0" smtClean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r.allan\AppData\Local\Microsoft\Windows\Temporary Internet Files\Content.IE5\TW5WW4N8\accesorios_harware[1].gif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16" y="6588224"/>
            <a:ext cx="3512859" cy="293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03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934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5400" dirty="0">
                <a:latin typeface="Candy Square BTN Striped" panose="020B0704010102040306" pitchFamily="34" charset="0"/>
              </a:rPr>
              <a:t>Health &amp; Safety</a:t>
            </a:r>
            <a:endParaRPr lang="en-GB" sz="5400" dirty="0">
              <a:latin typeface="Candy Square BTN Striped" panose="020B0704010102040306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943265"/>
              </p:ext>
            </p:extLst>
          </p:nvPr>
        </p:nvGraphicFramePr>
        <p:xfrm>
          <a:off x="332656" y="1547665"/>
          <a:ext cx="6264696" cy="62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4896544"/>
              </a:tblGrid>
              <a:tr h="2951647">
                <a:tc>
                  <a:txBody>
                    <a:bodyPr/>
                    <a:lstStyle/>
                    <a:p>
                      <a:pPr algn="l"/>
                      <a:r>
                        <a:rPr lang="en-GB" i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Recce</a:t>
                      </a:r>
                      <a:endParaRPr lang="en-GB" i="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i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A visit to a specific location that will be used for recording purposes.</a:t>
                      </a:r>
                      <a:r>
                        <a:rPr lang="en-GB" b="0" i="0" baseline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 The purpose is to check access, see what is there, identify the best positions and assess environmental considerations. May include: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="0" i="0" baseline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Location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="0" i="0" baseline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Access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="0" i="0" baseline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Lighting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="0" i="0" baseline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Health &amp; safety issues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="0" i="0" baseline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Availability of power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="0" i="0" baseline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Environmental considerations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="0" i="0" baseline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Any other issues</a:t>
                      </a:r>
                      <a:endParaRPr lang="en-GB" b="0" i="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1001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Risk assessment</a:t>
                      </a:r>
                      <a:endParaRPr lang="en-GB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Must be stored to cover you and any organisation that you work for in case of claims.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Identify hazards and dangers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Decide who might be harmed and how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Evaluate the risks and decide on precautions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 to be taken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Record findings and implement them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Review assessment and update if necessary</a:t>
                      </a:r>
                      <a:endParaRPr lang="en-GB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31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934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5400" dirty="0">
                <a:latin typeface="Candy Square BTN Striped" panose="020B0704010102040306" pitchFamily="34" charset="0"/>
              </a:rPr>
              <a:t>Health &amp; Safety</a:t>
            </a:r>
            <a:endParaRPr lang="en-GB" sz="5400" dirty="0">
              <a:latin typeface="Candy Square BTN Striped" panose="020B0704010102040306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708600"/>
              </p:ext>
            </p:extLst>
          </p:nvPr>
        </p:nvGraphicFramePr>
        <p:xfrm>
          <a:off x="332656" y="1480202"/>
          <a:ext cx="6264696" cy="7412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5328592"/>
              </a:tblGrid>
              <a:tr h="2951647"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Eye strain</a:t>
                      </a:r>
                      <a:endParaRPr lang="en-GB" b="1" i="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Eyes can become strained after staring at a computer screen for a long time especially when working in bad light or with a poor screen</a:t>
                      </a:r>
                    </a:p>
                    <a:p>
                      <a:r>
                        <a:rPr lang="en-GB" sz="1800" b="1" kern="1200" dirty="0" smtClean="0">
                          <a:solidFill>
                            <a:schemeClr val="accent2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Solutions: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kern="1200" dirty="0" smtClean="0">
                          <a:solidFill>
                            <a:schemeClr val="accent2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Use a screen filter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kern="1200" dirty="0" smtClean="0">
                          <a:solidFill>
                            <a:schemeClr val="accent2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Make sure you work in suitable light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kern="1200" dirty="0" smtClean="0">
                          <a:solidFill>
                            <a:schemeClr val="accent2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Don’t sit too close to the screen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kern="1200" dirty="0" smtClean="0">
                          <a:solidFill>
                            <a:schemeClr val="accent2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Take regular breaks (5 mins per hour)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kern="1200" dirty="0" smtClean="0">
                          <a:solidFill>
                            <a:schemeClr val="accent2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Have regular eye tests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kern="1200" dirty="0" smtClean="0">
                          <a:solidFill>
                            <a:schemeClr val="accent2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Have blinds available to avoid glare on the screen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91639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Back pain</a:t>
                      </a:r>
                      <a:endParaRPr lang="en-GB" b="1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This can be due to poor posture or sitting in an awkward position</a:t>
                      </a:r>
                    </a:p>
                    <a:p>
                      <a:r>
                        <a:rPr lang="en-GB" sz="1800" b="1" kern="1200" dirty="0" smtClean="0">
                          <a:solidFill>
                            <a:schemeClr val="accent2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Solutions: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kern="1200" dirty="0" smtClean="0">
                          <a:solidFill>
                            <a:schemeClr val="accent2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Use a fully adjustable chair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kern="1200" dirty="0" smtClean="0">
                          <a:solidFill>
                            <a:schemeClr val="accent2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Use footrests so that legs are at a natural angle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kern="1200" dirty="0" smtClean="0">
                          <a:solidFill>
                            <a:schemeClr val="accent2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Take regular breaks to walk around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kern="1200" dirty="0" smtClean="0">
                          <a:solidFill>
                            <a:schemeClr val="accent2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Don’t slouch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kern="1200" dirty="0" smtClean="0">
                          <a:solidFill>
                            <a:schemeClr val="accent2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Have the monitor at eye level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4216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RSI</a:t>
                      </a:r>
                      <a:endParaRPr lang="en-GB" b="1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 smtClean="0"/>
                        <a:t>Repetitive Strain Injury is damage to the fingers and wrists due to repeated movements over a long period of time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800" b="1" kern="1200" dirty="0" smtClean="0">
                          <a:solidFill>
                            <a:schemeClr val="accent2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Solutions:</a:t>
                      </a:r>
                    </a:p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kern="1200" dirty="0" smtClean="0">
                          <a:solidFill>
                            <a:schemeClr val="accent2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Use wrist rests</a:t>
                      </a:r>
                    </a:p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kern="1200" dirty="0" smtClean="0">
                          <a:solidFill>
                            <a:schemeClr val="accent2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Regular breaks</a:t>
                      </a:r>
                    </a:p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kern="1200" dirty="0" smtClean="0">
                          <a:solidFill>
                            <a:schemeClr val="accent2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Ensure workstations are the correct height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http://t1.gstatic.com/images?q=tbn:ANd9GcT8nipbzYtNRiDioAwJyXOlVZGrTcjfZcJ1iSiRfvnhY8sC7YNCag:images.clipartpanda.com/cartoon-eyes-13746826521921953261cartoon-eyes-hi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2339752"/>
            <a:ext cx="873224" cy="51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2.gstatic.com/images?q=tbn:ANd9GcSr8QrYcxGwEehCTlif1zVevI4pYDPuvRwUhCItlBkLlleVMykN:chandlerpt.net/wp-content/uploads/2013/09/poor-postur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5340473"/>
            <a:ext cx="769777" cy="73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0.gstatic.com/images?q=tbn:ANd9GcQMWUSERls_6V2L4m66Kf5wefE2XJJi88FdFtYPbj4x-OP-Atqq:https://s3.amazonaws.com/lowres.cartoonstock.com/telecommunications-repetitive_strain_injury-accessibility-help-seeking_help-obstacle-gri0085_low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4" y="7380312"/>
            <a:ext cx="832656" cy="72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7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934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5400" dirty="0">
                <a:latin typeface="Candy Square BTN Striped" panose="020B0704010102040306" pitchFamily="34" charset="0"/>
              </a:rPr>
              <a:t>File formats</a:t>
            </a:r>
            <a:endParaRPr lang="en-GB" sz="5400" dirty="0">
              <a:latin typeface="Candy Square BTN Striped" panose="020B0704010102040306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321869"/>
              </p:ext>
            </p:extLst>
          </p:nvPr>
        </p:nvGraphicFramePr>
        <p:xfrm>
          <a:off x="332656" y="1480202"/>
          <a:ext cx="6264696" cy="5346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5184576"/>
              </a:tblGrid>
              <a:tr h="1291598">
                <a:tc>
                  <a:txBody>
                    <a:bodyPr/>
                    <a:lstStyle/>
                    <a:p>
                      <a:pPr algn="ctr"/>
                      <a:r>
                        <a:rPr lang="en-GB" b="1" u="none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Video File Formats </a:t>
                      </a:r>
                      <a:endParaRPr lang="en-GB" b="1" i="0" u="none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MPG -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Compressed file formats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MOV – small file size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MP4 – fats loading online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0" dirty="0" smtClean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0" dirty="0" smtClean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2208">
                <a:tc>
                  <a:txBody>
                    <a:bodyPr/>
                    <a:lstStyle/>
                    <a:p>
                      <a:pPr algn="ctr"/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Audio File Formats </a:t>
                      </a:r>
                      <a:endParaRPr lang="en-GB" sz="1800" b="1" u="none" kern="1200" dirty="0">
                        <a:solidFill>
                          <a:schemeClr val="tx1"/>
                        </a:solidFill>
                        <a:latin typeface="Elementary SF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MP3 (compressed / small file sizes / good for devices)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AIFF (uncompressed / high quality / Mac only)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WAV (uncompressed / high quality / Windows only)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800" b="0" kern="1200" dirty="0" smtClean="0">
                        <a:solidFill>
                          <a:schemeClr val="tx1"/>
                        </a:solidFill>
                        <a:latin typeface="Elementary SF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4216">
                <a:tc>
                  <a:txBody>
                    <a:bodyPr/>
                    <a:lstStyle/>
                    <a:p>
                      <a:pPr algn="ctr"/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Image File Formats </a:t>
                      </a:r>
                      <a:endParaRPr lang="en-GB" sz="1800" b="1" u="none" kern="1200" dirty="0">
                        <a:solidFill>
                          <a:schemeClr val="tx1"/>
                        </a:solidFill>
                        <a:latin typeface="Elementary SF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JPG (lossless compression; photography)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PNG (lossless compression; photography)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TIF (large file sizes / Posters / high quality printing)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PDF (un-editable/ Documents)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GIF (small file sizes/ Online / web buttons)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800" b="0" kern="1200" dirty="0" smtClean="0">
                        <a:solidFill>
                          <a:schemeClr val="tx1"/>
                        </a:solidFill>
                        <a:latin typeface="Elementary SF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C:\Users\r.allan\AppData\Local\Microsoft\Windows\Temporary Internet Files\Content.IE5\UQ7H228Q\Movie-Camera-13492-lar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2375756"/>
            <a:ext cx="453686" cy="46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.allan\AppData\Local\Microsoft\Windows\Temporary Internet Files\Content.IE5\34JHY0AC\audio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3851920"/>
            <a:ext cx="834030" cy="86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.allan\AppData\Local\Microsoft\Windows\Temporary Internet Files\Content.IE5\UQ7H228Q\nikon-J3_digital-camera-thegadgetclub-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5796136"/>
            <a:ext cx="944727" cy="74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37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934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5400" dirty="0" smtClean="0">
                <a:latin typeface="Candy Square BTN Striped" panose="020B0704010102040306" pitchFamily="34" charset="0"/>
              </a:rPr>
              <a:t>Legislation</a:t>
            </a:r>
            <a:endParaRPr lang="en-GB" sz="5400" dirty="0">
              <a:latin typeface="Candy Square BTN Striped" panose="020B0704010102040306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371260"/>
              </p:ext>
            </p:extLst>
          </p:nvPr>
        </p:nvGraphicFramePr>
        <p:xfrm>
          <a:off x="332656" y="1480202"/>
          <a:ext cx="6264696" cy="6516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4896544"/>
              </a:tblGrid>
              <a:tr h="2011678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Copyright © &amp; Trademarks ™</a:t>
                      </a:r>
                      <a:endParaRPr lang="en-GB" b="1" i="0" u="none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If its published it has copyright protection</a:t>
                      </a:r>
                    </a:p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‘Published’ includes books, magazines, music, movies, all content on the internet.</a:t>
                      </a:r>
                    </a:p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To use a published resources you must: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Contact the owner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Ask for permission to use 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Often you will need to pay a fee</a:t>
                      </a:r>
                      <a:endParaRPr lang="en-GB" b="0" dirty="0" smtClean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0" dirty="0" smtClean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2208"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Copyright - Open licenses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Elementary SF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Some people are happy for their products to be used by others but still want to have some protection.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800" b="1" kern="1200" dirty="0" smtClean="0">
                          <a:solidFill>
                            <a:schemeClr val="accent2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Creative Commons: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A license agreement the creator chooses that lets you use that persons resources. However, you will still need to cite the source!</a:t>
                      </a:r>
                      <a:endParaRPr lang="en-GB" sz="1800" b="0" kern="1200" dirty="0" smtClean="0">
                        <a:solidFill>
                          <a:schemeClr val="tx1"/>
                        </a:solidFill>
                        <a:latin typeface="Elementary SF" pitchFamily="2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800" b="0" kern="1200" dirty="0" smtClean="0">
                        <a:solidFill>
                          <a:schemeClr val="tx1"/>
                        </a:solidFill>
                        <a:latin typeface="Elementary SF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421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Certification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Elementary SF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Different countries have laws on what is allowed to be seen and shown.</a:t>
                      </a:r>
                    </a:p>
                    <a:p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Certification is the process of informing the audience broadly on the suitability of content.</a:t>
                      </a:r>
                    </a:p>
                    <a:p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Certification is a major aspect when thinking about your target audience</a:t>
                      </a:r>
                      <a:endParaRPr lang="en-GB" sz="1800" b="0" kern="1200" dirty="0" smtClean="0">
                        <a:solidFill>
                          <a:schemeClr val="tx1"/>
                        </a:solidFill>
                        <a:latin typeface="Elementary SF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 descr="C:\Users\r.allan\AppData\Local\Microsoft\Windows\Temporary Internet Files\Content.IE5\OPC4RB8D\cc.logo_.18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91" y="4788024"/>
            <a:ext cx="1008112" cy="47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r.allan\AppData\Local\Microsoft\Windows\Temporary Internet Files\Content.IE5\PU3L3SDW\FilmClassification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6516216"/>
            <a:ext cx="1152128" cy="111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2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934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5400" dirty="0">
                <a:latin typeface="Candy Square BTN Striped" panose="020B0704010102040306" pitchFamily="34" charset="0"/>
              </a:rPr>
              <a:t>Legislation</a:t>
            </a:r>
            <a:endParaRPr lang="en-GB" sz="5400" dirty="0">
              <a:latin typeface="CANDY INC." pitchFamily="50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277282"/>
              </p:ext>
            </p:extLst>
          </p:nvPr>
        </p:nvGraphicFramePr>
        <p:xfrm>
          <a:off x="332656" y="1480202"/>
          <a:ext cx="6264696" cy="5828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4896544"/>
              </a:tblGrid>
              <a:tr h="2011678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Data Protection</a:t>
                      </a:r>
                      <a:endParaRPr lang="en-GB" b="1" i="0" u="none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A series of UK laws designed to protect individuals and there personal data.</a:t>
                      </a:r>
                    </a:p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Organisations can not collect and keep your personal information without following this law.</a:t>
                      </a:r>
                    </a:p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Everyone has right to view and correct data.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b="1" i="1" dirty="0" smtClean="0">
                          <a:solidFill>
                            <a:schemeClr val="accent2"/>
                          </a:solidFill>
                          <a:latin typeface="Elementary SF" pitchFamily="2" charset="0"/>
                        </a:rPr>
                        <a:t>Data has to be accurate, for a specific purpose and secure.</a:t>
                      </a:r>
                      <a:endParaRPr lang="en-GB" b="1" i="1" dirty="0" smtClean="0">
                        <a:solidFill>
                          <a:schemeClr val="accent2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220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Privacy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Elementary SF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People have this right and it should not be invaded</a:t>
                      </a:r>
                      <a:endParaRPr lang="en-GB" sz="1800" b="0" kern="1200" dirty="0" smtClean="0">
                        <a:solidFill>
                          <a:schemeClr val="tx1"/>
                        </a:solidFill>
                        <a:latin typeface="Elementary SF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421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Defamation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Elementary SF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Can’t say nasty things about someone/an organisation without proof.</a:t>
                      </a:r>
                      <a:endParaRPr lang="en-GB" sz="1800" b="0" kern="1200" dirty="0">
                        <a:solidFill>
                          <a:schemeClr val="tx1"/>
                        </a:solidFill>
                        <a:latin typeface="Elementary SF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55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934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5400" dirty="0">
                <a:latin typeface="Candy Square BTN Striped" panose="020B0704010102040306" pitchFamily="34" charset="0"/>
              </a:rPr>
              <a:t>Exam Practice</a:t>
            </a:r>
            <a:endParaRPr lang="en-GB" sz="5400" dirty="0">
              <a:latin typeface="Candy Square BTN Striped" panose="020B0704010102040306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585341"/>
              </p:ext>
            </p:extLst>
          </p:nvPr>
        </p:nvGraphicFramePr>
        <p:xfrm>
          <a:off x="332656" y="1403648"/>
          <a:ext cx="6192688" cy="5367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/>
              </a:tblGrid>
              <a:tr h="3184076">
                <a:tc>
                  <a:txBody>
                    <a:bodyPr/>
                    <a:lstStyle/>
                    <a:p>
                      <a:r>
                        <a:rPr lang="en-GB" sz="1600" b="0" i="1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Tick which type of pre-production document could be used for the media products</a:t>
                      </a:r>
                      <a:r>
                        <a:rPr lang="en-GB" sz="1600" b="0" i="1" baseline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 listed in the table:</a:t>
                      </a:r>
                    </a:p>
                    <a:p>
                      <a:endParaRPr lang="en-GB" b="0" baseline="0" dirty="0" smtClean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  <a:p>
                      <a:endParaRPr lang="en-GB" b="0" baseline="0" dirty="0" smtClean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  <a:p>
                      <a:endParaRPr lang="en-GB" b="0" baseline="0" dirty="0" smtClean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  <a:p>
                      <a:endParaRPr lang="en-GB" b="0" dirty="0" smtClean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  <a:p>
                      <a:endParaRPr lang="en-GB" b="0" dirty="0" smtClean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  <a:p>
                      <a:endParaRPr lang="en-GB" b="0" dirty="0" smtClean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  <a:p>
                      <a:endParaRPr lang="en-GB" b="0" dirty="0" smtClean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  <a:p>
                      <a:endParaRPr lang="en-GB" b="0" dirty="0" smtClean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  <a:p>
                      <a:endParaRPr lang="en-GB" b="0" dirty="0" smtClean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  <a:p>
                      <a:endParaRPr lang="en-GB" b="0" dirty="0" smtClean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  <a:p>
                      <a:endParaRPr lang="en-GB" b="0" dirty="0" smtClean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4356">
                <a:tc>
                  <a:txBody>
                    <a:bodyPr/>
                    <a:lstStyle/>
                    <a:p>
                      <a:r>
                        <a:rPr lang="en-GB" sz="1600" b="0" i="1" kern="1200" dirty="0" smtClean="0">
                          <a:solidFill>
                            <a:schemeClr val="tx1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What might you see on a script that is not shown on a storyboard?</a:t>
                      </a:r>
                      <a:endParaRPr lang="en-GB" sz="1600" b="0" i="1" kern="1200" dirty="0">
                        <a:solidFill>
                          <a:schemeClr val="tx1"/>
                        </a:solidFill>
                        <a:latin typeface="Elementary SF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4356">
                <a:tc>
                  <a:txBody>
                    <a:bodyPr/>
                    <a:lstStyle/>
                    <a:p>
                      <a:r>
                        <a:rPr lang="en-GB" sz="1600" b="0" i="1" kern="1200" dirty="0" smtClean="0">
                          <a:solidFill>
                            <a:schemeClr val="tx1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Shuttleworth College are holding a Summer Fair for</a:t>
                      </a:r>
                      <a:r>
                        <a:rPr lang="en-GB" sz="1600" b="0" i="1" kern="1200" baseline="0" dirty="0" smtClean="0">
                          <a:solidFill>
                            <a:schemeClr val="tx1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 the Community. At the summer fair will be many stalls, a BBQ and an ice cream van. You have been asked to create a visualisation diagram for a poster to advertise the Summer Fair to show the headteacher</a:t>
                      </a:r>
                      <a:endParaRPr lang="en-GB" sz="1600" b="0" i="1" kern="1200" dirty="0">
                        <a:solidFill>
                          <a:schemeClr val="tx1"/>
                        </a:solidFill>
                        <a:latin typeface="Elementary SF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973660"/>
              </p:ext>
            </p:extLst>
          </p:nvPr>
        </p:nvGraphicFramePr>
        <p:xfrm>
          <a:off x="332654" y="2051720"/>
          <a:ext cx="6192690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115"/>
                <a:gridCol w="1032115"/>
                <a:gridCol w="1032115"/>
                <a:gridCol w="1032115"/>
                <a:gridCol w="1032115"/>
                <a:gridCol w="1032115"/>
              </a:tblGrid>
              <a:tr h="370840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Mood board</a:t>
                      </a:r>
                      <a:endParaRPr lang="en-GB" sz="120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Mind map</a:t>
                      </a:r>
                      <a:endParaRPr lang="en-GB" sz="120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Visualisation diagram</a:t>
                      </a:r>
                      <a:endParaRPr lang="en-GB" sz="120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Storyboard</a:t>
                      </a:r>
                      <a:endParaRPr lang="en-GB" sz="120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Script </a:t>
                      </a:r>
                      <a:endParaRPr lang="en-GB" sz="120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Poster for festival</a:t>
                      </a:r>
                      <a:endParaRPr lang="en-GB" sz="120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CD cover</a:t>
                      </a:r>
                      <a:endParaRPr lang="en-GB" sz="120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Comic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 book</a:t>
                      </a:r>
                      <a:endParaRPr lang="en-GB" sz="120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Company website</a:t>
                      </a:r>
                      <a:endParaRPr lang="en-GB" sz="120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Computer game</a:t>
                      </a:r>
                      <a:endParaRPr lang="en-GB" sz="120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Radio advert</a:t>
                      </a:r>
                      <a:endParaRPr lang="en-GB" sz="120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00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934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5400" dirty="0">
                <a:latin typeface="Candy Square BTN Striped" panose="020B0704010102040306" pitchFamily="34" charset="0"/>
              </a:rPr>
              <a:t>Exam </a:t>
            </a:r>
            <a:r>
              <a:rPr lang="en-GB" sz="5400" dirty="0" smtClean="0">
                <a:latin typeface="Candy Square BTN Striped" panose="020B0704010102040306" pitchFamily="34" charset="0"/>
              </a:rPr>
              <a:t>Practice 2</a:t>
            </a:r>
            <a:endParaRPr lang="en-GB" sz="5400" dirty="0">
              <a:latin typeface="Candy Square BTN Striped" panose="020B0704010102040306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137363"/>
              </p:ext>
            </p:extLst>
          </p:nvPr>
        </p:nvGraphicFramePr>
        <p:xfrm>
          <a:off x="332656" y="1403648"/>
          <a:ext cx="6192688" cy="724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/>
              </a:tblGrid>
              <a:tr h="1224136">
                <a:tc>
                  <a:txBody>
                    <a:bodyPr/>
                    <a:lstStyle/>
                    <a:p>
                      <a:r>
                        <a:rPr lang="en-GB" sz="1600" b="0" i="1" baseline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List THREE things that will be defined within the client requirements:</a:t>
                      </a:r>
                      <a:endParaRPr lang="en-GB" b="0" dirty="0" smtClean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  <a:p>
                      <a:endParaRPr lang="en-GB" b="0" dirty="0" smtClean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  <a:p>
                      <a:endParaRPr lang="en-GB" b="0" dirty="0" smtClean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  <a:p>
                      <a:endParaRPr lang="en-GB" b="0" dirty="0" smtClean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4356">
                <a:tc>
                  <a:txBody>
                    <a:bodyPr/>
                    <a:lstStyle/>
                    <a:p>
                      <a:r>
                        <a:rPr lang="en-GB" sz="1600" b="0" i="1" kern="1200" dirty="0" smtClean="0">
                          <a:solidFill>
                            <a:schemeClr val="tx1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What might you see on a work plan?</a:t>
                      </a:r>
                      <a:endParaRPr lang="en-GB" sz="1600" b="0" i="1" kern="1200" dirty="0">
                        <a:solidFill>
                          <a:schemeClr val="tx1"/>
                        </a:solidFill>
                        <a:latin typeface="Elementary SF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4356">
                <a:tc>
                  <a:txBody>
                    <a:bodyPr/>
                    <a:lstStyle/>
                    <a:p>
                      <a:r>
                        <a:rPr lang="en-GB" sz="1600" b="0" i="1" kern="1200" dirty="0" smtClean="0">
                          <a:solidFill>
                            <a:schemeClr val="tx1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What is the</a:t>
                      </a:r>
                      <a:r>
                        <a:rPr lang="en-GB" sz="1600" b="0" i="1" kern="1200" baseline="0" dirty="0" smtClean="0">
                          <a:solidFill>
                            <a:schemeClr val="tx1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 purpose of ‘contingencies’ on a work plan?</a:t>
                      </a:r>
                      <a:endParaRPr lang="en-GB" sz="1600" b="0" i="1" kern="1200" dirty="0">
                        <a:solidFill>
                          <a:schemeClr val="tx1"/>
                        </a:solidFill>
                        <a:latin typeface="Elementary SF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4356">
                <a:tc>
                  <a:txBody>
                    <a:bodyPr/>
                    <a:lstStyle/>
                    <a:p>
                      <a:r>
                        <a:rPr lang="en-GB" sz="1600" b="0" i="1" kern="1200" dirty="0" smtClean="0">
                          <a:solidFill>
                            <a:schemeClr val="tx1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What legislation restricts an organisation storing information about its customers?</a:t>
                      </a:r>
                    </a:p>
                    <a:p>
                      <a:endParaRPr lang="en-GB" sz="1600" b="0" i="1" kern="1200" dirty="0" smtClean="0">
                        <a:solidFill>
                          <a:schemeClr val="tx1"/>
                        </a:solidFill>
                        <a:latin typeface="Elementary SF" pitchFamily="2" charset="0"/>
                        <a:ea typeface="+mn-ea"/>
                        <a:cs typeface="+mn-cs"/>
                      </a:endParaRPr>
                    </a:p>
                    <a:p>
                      <a:endParaRPr lang="en-GB" sz="1600" b="0" i="1" kern="1200" dirty="0">
                        <a:solidFill>
                          <a:schemeClr val="tx1"/>
                        </a:solidFill>
                        <a:latin typeface="Elementary SF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4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kern="1200" dirty="0" smtClean="0">
                          <a:solidFill>
                            <a:schemeClr val="tx1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What legislation restricts an organisation copying and pasting</a:t>
                      </a:r>
                      <a:r>
                        <a:rPr lang="en-GB" sz="1600" b="0" i="1" kern="1200" baseline="0" dirty="0" smtClean="0">
                          <a:solidFill>
                            <a:schemeClr val="tx1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 images off the internet</a:t>
                      </a:r>
                      <a:r>
                        <a:rPr lang="en-GB" sz="1600" b="0" i="1" kern="1200" dirty="0" smtClean="0">
                          <a:solidFill>
                            <a:schemeClr val="tx1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endParaRPr lang="en-GB" sz="1600" b="0" i="1" kern="1200" dirty="0" smtClean="0">
                        <a:solidFill>
                          <a:schemeClr val="tx1"/>
                        </a:solidFill>
                        <a:latin typeface="Elementary SF" pitchFamily="2" charset="0"/>
                        <a:ea typeface="+mn-ea"/>
                        <a:cs typeface="+mn-cs"/>
                      </a:endParaRPr>
                    </a:p>
                    <a:p>
                      <a:endParaRPr lang="en-GB" sz="1600" b="0" i="1" kern="1200" dirty="0">
                        <a:solidFill>
                          <a:schemeClr val="tx1"/>
                        </a:solidFill>
                        <a:latin typeface="Elementary SF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4356">
                <a:tc>
                  <a:txBody>
                    <a:bodyPr/>
                    <a:lstStyle/>
                    <a:p>
                      <a:r>
                        <a:rPr lang="en-GB" sz="1600" b="0" i="1" kern="1200" dirty="0" smtClean="0">
                          <a:solidFill>
                            <a:schemeClr val="tx1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Identify THREE categories of a target</a:t>
                      </a:r>
                      <a:r>
                        <a:rPr lang="en-GB" sz="1600" b="0" i="1" kern="1200" baseline="0" dirty="0" smtClean="0">
                          <a:solidFill>
                            <a:schemeClr val="tx1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 audience</a:t>
                      </a:r>
                    </a:p>
                    <a:p>
                      <a:endParaRPr lang="en-GB" sz="1600" b="0" i="1" kern="1200" baseline="0" dirty="0" smtClean="0">
                        <a:solidFill>
                          <a:schemeClr val="tx1"/>
                        </a:solidFill>
                        <a:latin typeface="Elementary SF" pitchFamily="2" charset="0"/>
                        <a:ea typeface="+mn-ea"/>
                        <a:cs typeface="+mn-cs"/>
                      </a:endParaRPr>
                    </a:p>
                    <a:p>
                      <a:endParaRPr lang="en-GB" sz="1600" b="0" i="1" kern="1200" baseline="0" dirty="0" smtClean="0">
                        <a:solidFill>
                          <a:schemeClr val="tx1"/>
                        </a:solidFill>
                        <a:latin typeface="Elementary SF" pitchFamily="2" charset="0"/>
                        <a:ea typeface="+mn-ea"/>
                        <a:cs typeface="+mn-cs"/>
                      </a:endParaRPr>
                    </a:p>
                    <a:p>
                      <a:endParaRPr lang="en-GB" sz="1600" b="0" i="1" kern="1200" dirty="0">
                        <a:solidFill>
                          <a:schemeClr val="tx1"/>
                        </a:solidFill>
                        <a:latin typeface="Elementary SF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4356">
                <a:tc>
                  <a:txBody>
                    <a:bodyPr/>
                    <a:lstStyle/>
                    <a:p>
                      <a:r>
                        <a:rPr lang="en-GB" sz="1600" b="0" i="1" kern="1200" dirty="0" smtClean="0">
                          <a:solidFill>
                            <a:schemeClr val="tx1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What could be used to digitise</a:t>
                      </a:r>
                      <a:r>
                        <a:rPr lang="en-GB" sz="1600" b="0" i="1" kern="1200" baseline="0" dirty="0" smtClean="0">
                          <a:solidFill>
                            <a:schemeClr val="tx1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 a hand drawn mind map?</a:t>
                      </a:r>
                      <a:endParaRPr lang="en-GB" sz="1600" b="0" i="1" kern="1200" dirty="0">
                        <a:solidFill>
                          <a:schemeClr val="tx1"/>
                        </a:solidFill>
                        <a:latin typeface="Elementary SF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4356">
                <a:tc>
                  <a:txBody>
                    <a:bodyPr/>
                    <a:lstStyle/>
                    <a:p>
                      <a:r>
                        <a:rPr lang="en-GB" sz="1600" b="0" i="1" kern="1200" dirty="0" smtClean="0">
                          <a:solidFill>
                            <a:schemeClr val="tx1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What software</a:t>
                      </a:r>
                      <a:r>
                        <a:rPr lang="en-GB" sz="1600" b="0" i="1" kern="1200" baseline="0" dirty="0" smtClean="0">
                          <a:solidFill>
                            <a:schemeClr val="tx1"/>
                          </a:solidFill>
                          <a:latin typeface="Elementary SF" pitchFamily="2" charset="0"/>
                          <a:ea typeface="+mn-ea"/>
                          <a:cs typeface="+mn-cs"/>
                        </a:rPr>
                        <a:t> could be used to create a mind map?</a:t>
                      </a:r>
                      <a:endParaRPr lang="en-GB" sz="1600" b="0" i="1" kern="1200" dirty="0">
                        <a:solidFill>
                          <a:schemeClr val="tx1"/>
                        </a:solidFill>
                        <a:latin typeface="Elementary SF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1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934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5400" dirty="0" smtClean="0">
                <a:latin typeface="Candy Square BTN Striped" panose="020B0704010102040306" pitchFamily="34" charset="0"/>
              </a:rPr>
              <a:t>Mood boards</a:t>
            </a:r>
            <a:endParaRPr lang="en-GB" sz="5400" dirty="0">
              <a:latin typeface="Candy Square BTN Striped" panose="020B070401010204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656" y="1475657"/>
            <a:ext cx="6172200" cy="1800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u="sng" dirty="0" smtClean="0">
                <a:latin typeface="Elementary SF" pitchFamily="2" charset="0"/>
              </a:rPr>
              <a:t>Purpose of a mood board:</a:t>
            </a:r>
          </a:p>
          <a:p>
            <a:r>
              <a:rPr lang="en-GB" sz="1800" dirty="0" smtClean="0">
                <a:latin typeface="Elementary SF" pitchFamily="2" charset="0"/>
              </a:rPr>
              <a:t>Central focus of ideas in one place</a:t>
            </a:r>
          </a:p>
          <a:p>
            <a:r>
              <a:rPr lang="en-GB" sz="1800" dirty="0" smtClean="0">
                <a:latin typeface="Elementary SF" pitchFamily="2" charset="0"/>
              </a:rPr>
              <a:t>Used to generate ideas for a client to meet their approval before creating the final product</a:t>
            </a:r>
          </a:p>
          <a:p>
            <a:r>
              <a:rPr lang="en-GB" sz="1800" dirty="0" smtClean="0">
                <a:latin typeface="Elementary SF" pitchFamily="2" charset="0"/>
              </a:rPr>
              <a:t>Used to share ideas and concepts using examples</a:t>
            </a:r>
            <a:endParaRPr lang="en-GB" sz="1800" dirty="0">
              <a:latin typeface="Elementary SF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2656" y="3428256"/>
            <a:ext cx="6192688" cy="20798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b="1" u="sng" dirty="0" smtClean="0">
                <a:latin typeface="Elementary SF" pitchFamily="2" charset="0"/>
              </a:rPr>
              <a:t>Content of a mood board:</a:t>
            </a:r>
          </a:p>
          <a:p>
            <a:r>
              <a:rPr lang="en-GB" sz="1800" dirty="0" smtClean="0">
                <a:latin typeface="Elementary SF" pitchFamily="2" charset="0"/>
              </a:rPr>
              <a:t>Images</a:t>
            </a:r>
          </a:p>
          <a:p>
            <a:r>
              <a:rPr lang="en-GB" sz="1800" dirty="0" smtClean="0">
                <a:latin typeface="Elementary SF" pitchFamily="2" charset="0"/>
              </a:rPr>
              <a:t>Colours</a:t>
            </a:r>
          </a:p>
          <a:p>
            <a:r>
              <a:rPr lang="en-GB" sz="1800" dirty="0" smtClean="0">
                <a:latin typeface="Elementary SF" pitchFamily="2" charset="0"/>
              </a:rPr>
              <a:t>Text/fonts/styles/keywords</a:t>
            </a:r>
          </a:p>
          <a:p>
            <a:r>
              <a:rPr lang="en-GB" sz="1800" dirty="0" smtClean="0">
                <a:latin typeface="Elementary SF" pitchFamily="2" charset="0"/>
              </a:rPr>
              <a:t>Textures, fabrics and other materials</a:t>
            </a:r>
          </a:p>
          <a:p>
            <a:r>
              <a:rPr lang="en-GB" sz="1800" dirty="0" smtClean="0">
                <a:latin typeface="Elementary SF" pitchFamily="2" charset="0"/>
              </a:rPr>
              <a:t>Digital mood board = sounds and video clips</a:t>
            </a:r>
            <a:endParaRPr lang="en-GB" sz="1800" dirty="0">
              <a:latin typeface="Elementary SF" pitchFamily="2" charset="0"/>
            </a:endParaRPr>
          </a:p>
        </p:txBody>
      </p:sp>
      <p:pic>
        <p:nvPicPr>
          <p:cNvPr id="5" name="Picture 2" descr="Image result for mood boa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70" y="5895528"/>
            <a:ext cx="3199284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mood 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5895528"/>
            <a:ext cx="2938974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1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934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5400" dirty="0">
                <a:latin typeface="Candy Square BTN Striped" panose="020B0704010102040306" pitchFamily="34" charset="0"/>
              </a:rPr>
              <a:t>Mind maps</a:t>
            </a:r>
            <a:endParaRPr lang="en-GB" sz="5400" dirty="0">
              <a:latin typeface="Candy Square BTN Striped" panose="020B070401010204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656" y="1475657"/>
            <a:ext cx="6172200" cy="1800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u="sng" dirty="0" smtClean="0">
                <a:latin typeface="Elementary SF" pitchFamily="2" charset="0"/>
              </a:rPr>
              <a:t>Purpose of a mind map:</a:t>
            </a:r>
          </a:p>
          <a:p>
            <a:r>
              <a:rPr lang="en-GB" sz="1800" dirty="0" smtClean="0">
                <a:latin typeface="Elementary SF" pitchFamily="2" charset="0"/>
              </a:rPr>
              <a:t>Generate outline ideas quickly</a:t>
            </a:r>
          </a:p>
          <a:p>
            <a:r>
              <a:rPr lang="en-GB" sz="1800" dirty="0" smtClean="0">
                <a:latin typeface="Elementary SF" pitchFamily="2" charset="0"/>
              </a:rPr>
              <a:t>Develop and show links between different thoughts, aspects and processes of a project</a:t>
            </a:r>
            <a:endParaRPr lang="en-GB" sz="1800" dirty="0">
              <a:latin typeface="Elementary SF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2656" y="3428257"/>
            <a:ext cx="6172200" cy="180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b="1" u="sng" dirty="0" smtClean="0">
                <a:latin typeface="Elementary SF" pitchFamily="2" charset="0"/>
              </a:rPr>
              <a:t>Content of a mind map:</a:t>
            </a:r>
          </a:p>
          <a:p>
            <a:r>
              <a:rPr lang="en-GB" sz="1800" dirty="0" smtClean="0">
                <a:latin typeface="Elementary SF" pitchFamily="2" charset="0"/>
              </a:rPr>
              <a:t>Central node with the main theme</a:t>
            </a:r>
          </a:p>
          <a:p>
            <a:r>
              <a:rPr lang="en-GB" sz="1800" dirty="0" smtClean="0">
                <a:latin typeface="Elementary SF" pitchFamily="2" charset="0"/>
              </a:rPr>
              <a:t>Sub-nodes with interconnecting lines/branches</a:t>
            </a:r>
          </a:p>
          <a:p>
            <a:r>
              <a:rPr lang="en-GB" sz="1800" dirty="0" smtClean="0">
                <a:latin typeface="Elementary SF" pitchFamily="2" charset="0"/>
              </a:rPr>
              <a:t>Text</a:t>
            </a:r>
          </a:p>
          <a:p>
            <a:r>
              <a:rPr lang="en-GB" sz="1800" dirty="0" smtClean="0">
                <a:latin typeface="Elementary SF" pitchFamily="2" charset="0"/>
              </a:rPr>
              <a:t>Images can also be used</a:t>
            </a:r>
            <a:endParaRPr lang="en-GB" sz="1800" dirty="0">
              <a:latin typeface="Elementary SF" pitchFamily="2" charset="0"/>
            </a:endParaRPr>
          </a:p>
        </p:txBody>
      </p:sp>
      <p:pic>
        <p:nvPicPr>
          <p:cNvPr id="2050" name="Picture 2" descr="Image result for example mind ma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4" y="5726064"/>
            <a:ext cx="3047681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xample mind ma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92" y="5364088"/>
            <a:ext cx="3100217" cy="310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49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934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5400" dirty="0">
                <a:latin typeface="Candy Square BTN Striped" panose="020B0704010102040306" pitchFamily="34" charset="0"/>
              </a:rPr>
              <a:t>Visualisation diagrams</a:t>
            </a:r>
            <a:endParaRPr lang="en-GB" sz="5400" dirty="0">
              <a:latin typeface="Candy Square BTN Striped" panose="020B070401010204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656" y="1475657"/>
            <a:ext cx="6172200" cy="1800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u="sng" dirty="0" smtClean="0">
                <a:latin typeface="Elementary SF" pitchFamily="2" charset="0"/>
              </a:rPr>
              <a:t>Purpose of a visualisation diagram:</a:t>
            </a:r>
          </a:p>
          <a:p>
            <a:r>
              <a:rPr lang="en-GB" sz="1800" dirty="0" smtClean="0">
                <a:latin typeface="Elementary SF" pitchFamily="2" charset="0"/>
              </a:rPr>
              <a:t>Plan the layout of a still image in a visual manner</a:t>
            </a:r>
          </a:p>
          <a:p>
            <a:r>
              <a:rPr lang="en-GB" sz="1800" dirty="0" smtClean="0">
                <a:latin typeface="Elementary SF" pitchFamily="2" charset="0"/>
              </a:rPr>
              <a:t>Show how the finished item may look</a:t>
            </a:r>
            <a:endParaRPr lang="en-GB" sz="1800" dirty="0">
              <a:latin typeface="Elementary SF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2656" y="3428256"/>
            <a:ext cx="6172200" cy="20078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b="1" u="sng" dirty="0" smtClean="0">
                <a:latin typeface="Elementary SF" pitchFamily="2" charset="0"/>
              </a:rPr>
              <a:t>Content of a visualisation diagram:</a:t>
            </a:r>
          </a:p>
          <a:p>
            <a:r>
              <a:rPr lang="en-GB" sz="1800" dirty="0" smtClean="0">
                <a:latin typeface="Elementary SF" pitchFamily="2" charset="0"/>
              </a:rPr>
              <a:t>Multiple images and graphics showing size and position</a:t>
            </a:r>
          </a:p>
          <a:p>
            <a:r>
              <a:rPr lang="en-GB" sz="1800" dirty="0" smtClean="0">
                <a:latin typeface="Elementary SF" pitchFamily="2" charset="0"/>
              </a:rPr>
              <a:t>Colours and colour schemes</a:t>
            </a:r>
          </a:p>
          <a:p>
            <a:r>
              <a:rPr lang="en-GB" sz="1800" dirty="0" smtClean="0">
                <a:latin typeface="Elementary SF" pitchFamily="2" charset="0"/>
              </a:rPr>
              <a:t>Position and style of text</a:t>
            </a:r>
          </a:p>
          <a:p>
            <a:r>
              <a:rPr lang="en-GB" sz="1800" dirty="0" smtClean="0">
                <a:latin typeface="Elementary SF" pitchFamily="2" charset="0"/>
              </a:rPr>
              <a:t>Fonts to be used</a:t>
            </a:r>
          </a:p>
          <a:p>
            <a:r>
              <a:rPr lang="en-GB" sz="1800" dirty="0" smtClean="0">
                <a:latin typeface="Elementary SF" pitchFamily="2" charset="0"/>
              </a:rPr>
              <a:t>Annotation providing more detail</a:t>
            </a:r>
            <a:endParaRPr lang="en-GB" sz="1800" dirty="0">
              <a:latin typeface="Elementary SF" pitchFamily="2" charset="0"/>
            </a:endParaRPr>
          </a:p>
        </p:txBody>
      </p:sp>
      <p:pic>
        <p:nvPicPr>
          <p:cNvPr id="4100" name="Picture 4" descr="Image result for example visualisation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2" t="27421" r="8023" b="5305"/>
          <a:stretch/>
        </p:blipFill>
        <p:spPr bwMode="auto">
          <a:xfrm>
            <a:off x="3143404" y="6607162"/>
            <a:ext cx="3571855" cy="218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example visualisation diagr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5" t="27996" r="19803" b="8468"/>
          <a:stretch/>
        </p:blipFill>
        <p:spPr bwMode="auto">
          <a:xfrm>
            <a:off x="116632" y="5580112"/>
            <a:ext cx="3026772" cy="221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16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934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5400" dirty="0" smtClean="0">
                <a:latin typeface="Candy Square BTN Striped" panose="020B0704010102040306" pitchFamily="34" charset="0"/>
              </a:rPr>
              <a:t>Storyboards</a:t>
            </a:r>
            <a:endParaRPr lang="en-GB" sz="5400" dirty="0">
              <a:latin typeface="Candy Square BTN Striped" panose="020B070401010204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656" y="1475657"/>
            <a:ext cx="6172200" cy="1800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b="1" u="sng" dirty="0" smtClean="0">
                <a:latin typeface="Elementary SF" pitchFamily="2" charset="0"/>
              </a:rPr>
              <a:t>Purpose of a storyboard:</a:t>
            </a:r>
          </a:p>
          <a:p>
            <a:r>
              <a:rPr lang="en-GB" sz="1800" dirty="0" smtClean="0">
                <a:latin typeface="Elementary SF" pitchFamily="2" charset="0"/>
              </a:rPr>
              <a:t>Provide a visual representation of how a media project will look along a timeline</a:t>
            </a:r>
          </a:p>
          <a:p>
            <a:r>
              <a:rPr lang="en-GB" sz="1800" dirty="0" smtClean="0">
                <a:latin typeface="Elementary SF" pitchFamily="2" charset="0"/>
              </a:rPr>
              <a:t>Provide a graphical illustration of the sequence of movements</a:t>
            </a:r>
          </a:p>
          <a:p>
            <a:r>
              <a:rPr lang="en-GB" sz="1800" dirty="0" smtClean="0">
                <a:latin typeface="Elementary SF" pitchFamily="2" charset="0"/>
              </a:rPr>
              <a:t>Provide guidance on what scenes to film or create</a:t>
            </a:r>
          </a:p>
          <a:p>
            <a:pPr marL="0" indent="0">
              <a:buNone/>
            </a:pPr>
            <a:endParaRPr lang="en-GB" sz="1800" dirty="0">
              <a:latin typeface="Elementary SF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2656" y="3428256"/>
            <a:ext cx="6172200" cy="27999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b="1" u="sng" dirty="0" smtClean="0">
                <a:latin typeface="Elementary SF" pitchFamily="2" charset="0"/>
              </a:rPr>
              <a:t>Content of a storyboard:</a:t>
            </a:r>
          </a:p>
          <a:p>
            <a:r>
              <a:rPr lang="en-GB" sz="1800" dirty="0" smtClean="0">
                <a:latin typeface="Elementary SF" pitchFamily="2" charset="0"/>
              </a:rPr>
              <a:t>Images</a:t>
            </a:r>
          </a:p>
          <a:p>
            <a:r>
              <a:rPr lang="en-GB" sz="1800" dirty="0" smtClean="0">
                <a:latin typeface="Elementary SF" pitchFamily="2" charset="0"/>
              </a:rPr>
              <a:t>Locations</a:t>
            </a:r>
          </a:p>
          <a:p>
            <a:r>
              <a:rPr lang="en-GB" sz="1800" dirty="0" smtClean="0">
                <a:latin typeface="Elementary SF" pitchFamily="2" charset="0"/>
              </a:rPr>
              <a:t>Camera shot types and angles</a:t>
            </a:r>
          </a:p>
          <a:p>
            <a:r>
              <a:rPr lang="en-GB" sz="1800" dirty="0" smtClean="0">
                <a:latin typeface="Elementary SF" pitchFamily="2" charset="0"/>
              </a:rPr>
              <a:t>Camera movement</a:t>
            </a:r>
          </a:p>
          <a:p>
            <a:r>
              <a:rPr lang="en-GB" sz="1800" dirty="0" smtClean="0">
                <a:latin typeface="Elementary SF" pitchFamily="2" charset="0"/>
              </a:rPr>
              <a:t>Shot length and timings</a:t>
            </a:r>
          </a:p>
          <a:p>
            <a:r>
              <a:rPr lang="en-GB" sz="1800" dirty="0" smtClean="0">
                <a:latin typeface="Elementary SF" pitchFamily="2" charset="0"/>
              </a:rPr>
              <a:t>Lighting</a:t>
            </a:r>
          </a:p>
          <a:p>
            <a:r>
              <a:rPr lang="en-GB" sz="1800" dirty="0" smtClean="0">
                <a:latin typeface="Elementary SF" pitchFamily="2" charset="0"/>
              </a:rPr>
              <a:t>Sound </a:t>
            </a:r>
            <a:endParaRPr lang="en-GB" sz="1800" dirty="0">
              <a:latin typeface="Elementary SF" pitchFamily="2" charset="0"/>
            </a:endParaRPr>
          </a:p>
        </p:txBody>
      </p:sp>
      <p:pic>
        <p:nvPicPr>
          <p:cNvPr id="5124" name="Picture 4" descr="Image result for example storybo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82" y="6372200"/>
            <a:ext cx="3351850" cy="247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example storyboa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32" y="6487060"/>
            <a:ext cx="2903612" cy="224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14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934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5400" dirty="0" smtClean="0">
                <a:latin typeface="Candy Square BTN Striped" panose="020B0704010102040306" pitchFamily="34" charset="0"/>
              </a:rPr>
              <a:t>Scripts</a:t>
            </a:r>
            <a:r>
              <a:rPr lang="en-GB" sz="8000" dirty="0" smtClean="0">
                <a:latin typeface="CANDY INC." pitchFamily="50" charset="0"/>
              </a:rPr>
              <a:t> </a:t>
            </a:r>
            <a:endParaRPr lang="en-GB" sz="8000" dirty="0">
              <a:latin typeface="CANDY INC.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656" y="1475657"/>
            <a:ext cx="6172200" cy="1800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u="sng" dirty="0" smtClean="0">
                <a:latin typeface="Elementary SF" pitchFamily="2" charset="0"/>
              </a:rPr>
              <a:t>Purpose of a script:</a:t>
            </a:r>
          </a:p>
          <a:p>
            <a:r>
              <a:rPr lang="en-GB" sz="1800" dirty="0" smtClean="0">
                <a:latin typeface="Elementary SF" pitchFamily="2" charset="0"/>
              </a:rPr>
              <a:t>Identify the location where the action takes place</a:t>
            </a:r>
          </a:p>
          <a:p>
            <a:r>
              <a:rPr lang="en-GB" sz="1800" dirty="0" smtClean="0">
                <a:latin typeface="Elementary SF" pitchFamily="2" charset="0"/>
              </a:rPr>
              <a:t>Identify who will be in the scene</a:t>
            </a:r>
          </a:p>
          <a:p>
            <a:r>
              <a:rPr lang="en-GB" sz="1800" dirty="0" smtClean="0">
                <a:latin typeface="Elementary SF" pitchFamily="2" charset="0"/>
              </a:rPr>
              <a:t>Provide stage directions for actors and production crew</a:t>
            </a:r>
          </a:p>
          <a:p>
            <a:r>
              <a:rPr lang="en-GB" sz="1800" dirty="0" smtClean="0">
                <a:latin typeface="Elementary SF" pitchFamily="2" charset="0"/>
              </a:rPr>
              <a:t>Provide dialogue for actors</a:t>
            </a:r>
          </a:p>
          <a:p>
            <a:pPr marL="0" indent="0">
              <a:buNone/>
            </a:pPr>
            <a:endParaRPr lang="en-GB" sz="1800" dirty="0">
              <a:latin typeface="Elementary SF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2656" y="3428256"/>
            <a:ext cx="6172200" cy="31599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b="1" u="sng" dirty="0" smtClean="0">
                <a:latin typeface="Elementary SF" pitchFamily="2" charset="0"/>
              </a:rPr>
              <a:t>Content of a script:</a:t>
            </a:r>
          </a:p>
          <a:p>
            <a:r>
              <a:rPr lang="en-GB" sz="1800" dirty="0" smtClean="0">
                <a:latin typeface="Elementary SF" pitchFamily="2" charset="0"/>
              </a:rPr>
              <a:t>Set/locations</a:t>
            </a:r>
          </a:p>
          <a:p>
            <a:r>
              <a:rPr lang="en-GB" sz="1800" dirty="0" smtClean="0">
                <a:latin typeface="Elementary SF" pitchFamily="2" charset="0"/>
              </a:rPr>
              <a:t>Scene descriptions</a:t>
            </a:r>
          </a:p>
          <a:p>
            <a:r>
              <a:rPr lang="en-GB" sz="1800" dirty="0" smtClean="0">
                <a:latin typeface="Elementary SF" pitchFamily="2" charset="0"/>
              </a:rPr>
              <a:t>Scene/stage directions</a:t>
            </a:r>
          </a:p>
          <a:p>
            <a:r>
              <a:rPr lang="en-GB" sz="1800" dirty="0" smtClean="0">
                <a:latin typeface="Elementary SF" pitchFamily="2" charset="0"/>
              </a:rPr>
              <a:t>Camera shot types</a:t>
            </a:r>
          </a:p>
          <a:p>
            <a:r>
              <a:rPr lang="en-GB" sz="1800" dirty="0" smtClean="0">
                <a:latin typeface="Elementary SF" pitchFamily="2" charset="0"/>
              </a:rPr>
              <a:t>Camera movement</a:t>
            </a:r>
          </a:p>
          <a:p>
            <a:r>
              <a:rPr lang="en-GB" sz="1800" dirty="0" smtClean="0">
                <a:latin typeface="Elementary SF" pitchFamily="2" charset="0"/>
              </a:rPr>
              <a:t>Sounds and sound effects</a:t>
            </a:r>
          </a:p>
          <a:p>
            <a:r>
              <a:rPr lang="en-GB" sz="1800" dirty="0" smtClean="0">
                <a:latin typeface="Elementary SF" pitchFamily="2" charset="0"/>
              </a:rPr>
              <a:t>Names of actors/characters</a:t>
            </a:r>
          </a:p>
          <a:p>
            <a:r>
              <a:rPr lang="en-GB" sz="1800" dirty="0" smtClean="0">
                <a:latin typeface="Elementary SF" pitchFamily="2" charset="0"/>
              </a:rPr>
              <a:t>dialogue</a:t>
            </a:r>
          </a:p>
        </p:txBody>
      </p:sp>
      <p:pic>
        <p:nvPicPr>
          <p:cNvPr id="5" name="Picture 2" descr="Image result for example scri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4796352"/>
            <a:ext cx="3086100" cy="4321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example scri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6489708"/>
            <a:ext cx="2088232" cy="2466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43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934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5400" dirty="0">
                <a:latin typeface="Candy Square BTN Striped" panose="020B0704010102040306" pitchFamily="34" charset="0"/>
              </a:rPr>
              <a:t>Client requirements</a:t>
            </a:r>
            <a:endParaRPr lang="en-GB" sz="5400" dirty="0">
              <a:latin typeface="Candy Square BTN Striped" panose="020B070401010204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656" y="1475657"/>
            <a:ext cx="6172200" cy="6480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800" i="1" dirty="0" smtClean="0">
                <a:solidFill>
                  <a:schemeClr val="tx1"/>
                </a:solidFill>
                <a:latin typeface="Elementary SF" pitchFamily="2" charset="0"/>
              </a:rPr>
              <a:t>Whether you are creating something for yourself or for a client, your project will have a set of client requirements.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2656" y="2267744"/>
            <a:ext cx="6172200" cy="13681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b="1" u="sng" dirty="0" smtClean="0">
                <a:latin typeface="Elementary SF" pitchFamily="2" charset="0"/>
              </a:rPr>
              <a:t>Purpose of client requirements:</a:t>
            </a:r>
          </a:p>
          <a:p>
            <a:r>
              <a:rPr lang="en-GB" sz="1800" dirty="0" smtClean="0">
                <a:latin typeface="Elementary SF" pitchFamily="2" charset="0"/>
              </a:rPr>
              <a:t>Provide the media developer with outline information and any constraints (timescale)</a:t>
            </a:r>
          </a:p>
          <a:p>
            <a:r>
              <a:rPr lang="en-GB" sz="1800" dirty="0" smtClean="0">
                <a:latin typeface="Elementary SF" pitchFamily="2" charset="0"/>
              </a:rPr>
              <a:t>Clear statement of what is to be produced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5371" y="3779912"/>
            <a:ext cx="6172200" cy="27767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b="1" u="sng" dirty="0" smtClean="0">
                <a:latin typeface="Elementary SF" pitchFamily="2" charset="0"/>
              </a:rPr>
              <a:t>Content of client requirements:</a:t>
            </a:r>
          </a:p>
          <a:p>
            <a:r>
              <a:rPr lang="en-GB" sz="1800" dirty="0" smtClean="0">
                <a:latin typeface="Elementary SF" pitchFamily="2" charset="0"/>
              </a:rPr>
              <a:t>Statement of what media product is needed</a:t>
            </a:r>
          </a:p>
          <a:p>
            <a:r>
              <a:rPr lang="en-GB" sz="1800" dirty="0" smtClean="0">
                <a:latin typeface="Elementary SF" pitchFamily="2" charset="0"/>
              </a:rPr>
              <a:t>Purpose of the media product</a:t>
            </a:r>
          </a:p>
          <a:p>
            <a:r>
              <a:rPr lang="en-GB" sz="1800" dirty="0" smtClean="0">
                <a:latin typeface="Elementary SF" pitchFamily="2" charset="0"/>
              </a:rPr>
              <a:t>Target audience</a:t>
            </a:r>
          </a:p>
          <a:p>
            <a:r>
              <a:rPr lang="en-GB" sz="1800" dirty="0" smtClean="0">
                <a:latin typeface="Elementary SF" pitchFamily="2" charset="0"/>
              </a:rPr>
              <a:t>Content</a:t>
            </a:r>
          </a:p>
          <a:p>
            <a:r>
              <a:rPr lang="en-GB" sz="1800" dirty="0" smtClean="0">
                <a:latin typeface="Elementary SF" pitchFamily="2" charset="0"/>
              </a:rPr>
              <a:t>Timescale</a:t>
            </a:r>
          </a:p>
          <a:p>
            <a:r>
              <a:rPr lang="en-GB" sz="1800" dirty="0" smtClean="0">
                <a:latin typeface="Elementary SF" pitchFamily="2" charset="0"/>
              </a:rPr>
              <a:t>Restrictions</a:t>
            </a:r>
          </a:p>
          <a:p>
            <a:r>
              <a:rPr lang="en-GB" sz="1800" dirty="0" smtClean="0">
                <a:latin typeface="Elementary SF" pitchFamily="2" charset="0"/>
              </a:rPr>
              <a:t>House style</a:t>
            </a:r>
          </a:p>
        </p:txBody>
      </p:sp>
      <p:pic>
        <p:nvPicPr>
          <p:cNvPr id="2050" name="Picture 2" descr="C:\Users\r.allan\AppData\Local\Microsoft\Windows\Temporary Internet Files\Content.IE5\0LPBRQN5\boneco_clientes_googlegallery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33" y="6715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51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934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5400" dirty="0">
                <a:latin typeface="Candy Square BTN Striped" panose="020B0704010102040306" pitchFamily="34" charset="0"/>
              </a:rPr>
              <a:t>Target audience</a:t>
            </a:r>
            <a:endParaRPr lang="en-GB" sz="5400" dirty="0">
              <a:latin typeface="Candy Square BTN Striped" panose="020B070401010204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656" y="1475657"/>
            <a:ext cx="6172200" cy="50405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800" i="1" dirty="0" smtClean="0">
                <a:solidFill>
                  <a:schemeClr val="tx1"/>
                </a:solidFill>
                <a:latin typeface="Elementary SF" pitchFamily="2" charset="0"/>
              </a:rPr>
              <a:t>Who is the final product intended for?</a:t>
            </a:r>
          </a:p>
          <a:p>
            <a:pPr marL="0" indent="0" algn="ctr">
              <a:buNone/>
            </a:pPr>
            <a:endParaRPr lang="en-GB" sz="1800" i="1" dirty="0">
              <a:solidFill>
                <a:schemeClr val="tx1"/>
              </a:solidFill>
              <a:latin typeface="Elementary SF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2656" y="2123728"/>
            <a:ext cx="6172200" cy="20882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b="1" u="sng" dirty="0" smtClean="0">
                <a:latin typeface="Elementary SF" pitchFamily="2" charset="0"/>
              </a:rPr>
              <a:t>Categories:</a:t>
            </a:r>
          </a:p>
          <a:p>
            <a:r>
              <a:rPr lang="en-GB" sz="1800" dirty="0" smtClean="0">
                <a:latin typeface="Elementary SF" pitchFamily="2" charset="0"/>
              </a:rPr>
              <a:t>Age – need to be clear about the age group. (E.G. 6-12, 12-18, 18-40, 40+)</a:t>
            </a:r>
          </a:p>
          <a:p>
            <a:r>
              <a:rPr lang="en-GB" sz="1800" dirty="0" smtClean="0">
                <a:latin typeface="Elementary SF" pitchFamily="2" charset="0"/>
              </a:rPr>
              <a:t>Gender</a:t>
            </a:r>
          </a:p>
          <a:p>
            <a:r>
              <a:rPr lang="en-GB" sz="1800" dirty="0" smtClean="0">
                <a:latin typeface="Elementary SF" pitchFamily="2" charset="0"/>
              </a:rPr>
              <a:t>Location – local, national, international</a:t>
            </a:r>
          </a:p>
          <a:p>
            <a:r>
              <a:rPr lang="en-GB" sz="1800" dirty="0" smtClean="0">
                <a:latin typeface="Elementary SF" pitchFamily="2" charset="0"/>
              </a:rPr>
              <a:t>Ethnicity – background, culture, race, religion, language</a:t>
            </a:r>
          </a:p>
        </p:txBody>
      </p:sp>
      <p:pic>
        <p:nvPicPr>
          <p:cNvPr id="1026" name="Picture 2" descr="C:\Users\r.allan\AppData\Local\Microsoft\Windows\Temporary Internet Files\Content.IE5\70SIS2OQ\principio_de_la_especializacion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965" y="395536"/>
            <a:ext cx="108789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51350" y="4427984"/>
            <a:ext cx="6172200" cy="6774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 dirty="0">
                <a:latin typeface="Candy Square BTN Striped" panose="020B0704010102040306" pitchFamily="34" charset="0"/>
              </a:rPr>
              <a:t>Research </a:t>
            </a:r>
            <a:endParaRPr lang="en-GB" sz="5400" dirty="0">
              <a:latin typeface="Candy Square BTN Striped" panose="020B0704010102040306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2167" y="5220072"/>
            <a:ext cx="6172200" cy="12667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b="1" i="1" dirty="0" smtClean="0">
                <a:solidFill>
                  <a:schemeClr val="tx1"/>
                </a:solidFill>
                <a:latin typeface="Elementary SF" pitchFamily="2" charset="0"/>
              </a:rPr>
              <a:t>Primary sources</a:t>
            </a:r>
            <a:r>
              <a:rPr lang="en-GB" sz="1800" i="1" dirty="0" smtClean="0">
                <a:solidFill>
                  <a:schemeClr val="tx1"/>
                </a:solidFill>
                <a:latin typeface="Elementary SF" pitchFamily="2" charset="0"/>
              </a:rPr>
              <a:t>: the information is obtained first hand from an original source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b="1" i="1" dirty="0" smtClean="0">
                <a:solidFill>
                  <a:schemeClr val="tx1"/>
                </a:solidFill>
                <a:latin typeface="Elementary SF" pitchFamily="2" charset="0"/>
              </a:rPr>
              <a:t>Secondary sources</a:t>
            </a:r>
            <a:r>
              <a:rPr lang="en-GB" sz="1800" i="1" dirty="0" smtClean="0">
                <a:solidFill>
                  <a:schemeClr val="tx1"/>
                </a:solidFill>
                <a:latin typeface="Elementary SF" pitchFamily="2" charset="0"/>
              </a:rPr>
              <a:t>: the information is obtained second hand where somebody else has created the data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i="1" dirty="0">
              <a:solidFill>
                <a:schemeClr val="tx1"/>
              </a:solidFill>
              <a:latin typeface="Elementary SF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382978"/>
              </p:ext>
            </p:extLst>
          </p:nvPr>
        </p:nvGraphicFramePr>
        <p:xfrm>
          <a:off x="352165" y="6660232"/>
          <a:ext cx="6171384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5692"/>
                <a:gridCol w="30856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Primary Sources</a:t>
                      </a:r>
                      <a:endParaRPr lang="en-GB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Secondary sources</a:t>
                      </a:r>
                      <a:endParaRPr lang="en-GB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Autobiography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First-hand account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Diary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Interview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Video footage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Photo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Official records</a:t>
                      </a:r>
                      <a:endParaRPr lang="en-GB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Biography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Second-hand account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History textbook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Magazine article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Report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Other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 people’s products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News broadcast</a:t>
                      </a:r>
                      <a:endParaRPr lang="en-GB" dirty="0" smtClean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75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934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5400" dirty="0">
                <a:latin typeface="Candy Square BTN Striped" panose="020B0704010102040306" pitchFamily="34" charset="0"/>
              </a:rPr>
              <a:t>Work plans</a:t>
            </a:r>
            <a:endParaRPr lang="en-GB" sz="5400" dirty="0">
              <a:latin typeface="Candy Square BTN Striped" panose="020B070401010204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656" y="1475657"/>
            <a:ext cx="6172200" cy="1800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u="sng" dirty="0" smtClean="0">
                <a:latin typeface="Elementary SF" pitchFamily="2" charset="0"/>
              </a:rPr>
              <a:t>Purpose of a work plan:</a:t>
            </a:r>
          </a:p>
          <a:p>
            <a:r>
              <a:rPr lang="en-GB" sz="1800" dirty="0" smtClean="0">
                <a:latin typeface="Elementary SF" pitchFamily="2" charset="0"/>
              </a:rPr>
              <a:t>Provide a timescale for the overall project to be completed</a:t>
            </a:r>
          </a:p>
          <a:p>
            <a:r>
              <a:rPr lang="en-GB" sz="1800" dirty="0" smtClean="0">
                <a:latin typeface="Elementary SF" pitchFamily="2" charset="0"/>
              </a:rPr>
              <a:t>To map out against time for all the different aspects of the project</a:t>
            </a:r>
          </a:p>
          <a:p>
            <a:pPr marL="0" indent="0">
              <a:buNone/>
            </a:pPr>
            <a:endParaRPr lang="en-GB" sz="1800" dirty="0">
              <a:latin typeface="Elementary SF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2656" y="3428256"/>
            <a:ext cx="6172200" cy="31599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b="1" u="sng" dirty="0" smtClean="0">
                <a:latin typeface="Elementary SF" pitchFamily="2" charset="0"/>
              </a:rPr>
              <a:t>Content of a work plan:</a:t>
            </a:r>
          </a:p>
          <a:p>
            <a:r>
              <a:rPr lang="en-GB" sz="1800" dirty="0" smtClean="0">
                <a:latin typeface="Elementary SF" pitchFamily="2" charset="0"/>
              </a:rPr>
              <a:t>Tasks</a:t>
            </a:r>
          </a:p>
          <a:p>
            <a:r>
              <a:rPr lang="en-GB" sz="1800" dirty="0" smtClean="0">
                <a:latin typeface="Elementary SF" pitchFamily="2" charset="0"/>
              </a:rPr>
              <a:t>Activities</a:t>
            </a:r>
          </a:p>
          <a:p>
            <a:r>
              <a:rPr lang="en-GB" sz="1800" dirty="0" smtClean="0">
                <a:latin typeface="Elementary SF" pitchFamily="2" charset="0"/>
              </a:rPr>
              <a:t>Durations – amount of time a task is expected to take</a:t>
            </a:r>
          </a:p>
          <a:p>
            <a:r>
              <a:rPr lang="en-GB" sz="1800" dirty="0" smtClean="0">
                <a:latin typeface="Elementary SF" pitchFamily="2" charset="0"/>
              </a:rPr>
              <a:t>Timescales – how long the project will take</a:t>
            </a:r>
          </a:p>
          <a:p>
            <a:r>
              <a:rPr lang="en-GB" sz="1800" dirty="0" smtClean="0">
                <a:latin typeface="Elementary SF" pitchFamily="2" charset="0"/>
              </a:rPr>
              <a:t>Milestones – key dates when a section is completed</a:t>
            </a:r>
          </a:p>
          <a:p>
            <a:r>
              <a:rPr lang="en-GB" sz="1800" dirty="0" smtClean="0">
                <a:latin typeface="Elementary SF" pitchFamily="2" charset="0"/>
              </a:rPr>
              <a:t>Deadlines – date when something has to be done by</a:t>
            </a:r>
          </a:p>
          <a:p>
            <a:r>
              <a:rPr lang="en-GB" sz="1800" dirty="0" smtClean="0">
                <a:latin typeface="Elementary SF" pitchFamily="2" charset="0"/>
              </a:rPr>
              <a:t>Resources – what is needed</a:t>
            </a:r>
          </a:p>
          <a:p>
            <a:r>
              <a:rPr lang="en-GB" sz="1800" dirty="0" smtClean="0">
                <a:latin typeface="Elementary SF" pitchFamily="2" charset="0"/>
              </a:rPr>
              <a:t>Contingencies – back up plan, extra time if needed</a:t>
            </a:r>
          </a:p>
        </p:txBody>
      </p:sp>
      <p:pic>
        <p:nvPicPr>
          <p:cNvPr id="6146" name="Picture 2" descr="Image result for example work pla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" t="21941" r="2263" b="5029"/>
          <a:stretch/>
        </p:blipFill>
        <p:spPr bwMode="auto">
          <a:xfrm>
            <a:off x="489753" y="6560501"/>
            <a:ext cx="5858005" cy="2384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1444</Words>
  <Application>Microsoft Office PowerPoint</Application>
  <PresentationFormat>On-screen Show (4:3)</PresentationFormat>
  <Paragraphs>249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Creative iMedia</vt:lpstr>
      <vt:lpstr>Mood boards</vt:lpstr>
      <vt:lpstr>Mind maps</vt:lpstr>
      <vt:lpstr>Visualisation diagrams</vt:lpstr>
      <vt:lpstr>Storyboards</vt:lpstr>
      <vt:lpstr>Scripts </vt:lpstr>
      <vt:lpstr>Client requirements</vt:lpstr>
      <vt:lpstr>Target audience</vt:lpstr>
      <vt:lpstr>Work plans</vt:lpstr>
      <vt:lpstr>Hardware and Software</vt:lpstr>
      <vt:lpstr>Health &amp; Safety</vt:lpstr>
      <vt:lpstr>Health &amp; Safety</vt:lpstr>
      <vt:lpstr>File formats</vt:lpstr>
      <vt:lpstr>Legislation</vt:lpstr>
      <vt:lpstr>Legislation</vt:lpstr>
      <vt:lpstr>Exam Practice</vt:lpstr>
      <vt:lpstr>Exam Practice 2</vt:lpstr>
    </vt:vector>
  </TitlesOfParts>
  <Company>LCC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iMedia</dc:title>
  <dc:creator>Rebecca Allan</dc:creator>
  <cp:lastModifiedBy>Rebecca Allan</cp:lastModifiedBy>
  <cp:revision>96</cp:revision>
  <cp:lastPrinted>2017-10-23T12:10:06Z</cp:lastPrinted>
  <dcterms:created xsi:type="dcterms:W3CDTF">2017-10-16T11:19:08Z</dcterms:created>
  <dcterms:modified xsi:type="dcterms:W3CDTF">2017-11-20T20:25:47Z</dcterms:modified>
</cp:coreProperties>
</file>